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38200"/>
            <a:ext cx="9448800" cy="182509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KARNEVAL U VENECIJI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60000">
            <a:off x="1485900" y="4629150"/>
            <a:ext cx="9448800" cy="6858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600" dirty="0"/>
              <a:t>                                            </a:t>
            </a:r>
            <a:r>
              <a:rPr lang="en-US" sz="4400" dirty="0"/>
              <a:t> Sara </a:t>
            </a:r>
            <a:r>
              <a:rPr lang="en-US" sz="4400" dirty="0" err="1"/>
              <a:t>Čekić</a:t>
            </a:r>
            <a:r>
              <a:rPr lang="en-US" sz="4400" dirty="0"/>
              <a:t> III4</a:t>
            </a:r>
          </a:p>
        </p:txBody>
      </p:sp>
      <p:pic>
        <p:nvPicPr>
          <p:cNvPr id="4" name="Slika 4" descr="440-002.jpg">
            <a:extLst>
              <a:ext uri="{FF2B5EF4-FFF2-40B4-BE49-F238E27FC236}">
                <a16:creationId xmlns:a16="http://schemas.microsoft.com/office/drawing/2014/main" id="{470960D0-2676-43A3-93FA-FC109EEE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3124200"/>
            <a:ext cx="3536950" cy="23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Big_beaked_maquuerader_and_friend_(8491588950).jpg">
            <a:extLst>
              <a:ext uri="{FF2B5EF4-FFF2-40B4-BE49-F238E27FC236}">
                <a16:creationId xmlns:a16="http://schemas.microsoft.com/office/drawing/2014/main" id="{750F7FB7-983D-4926-981C-3ABA3AB6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171950"/>
            <a:ext cx="2743200" cy="1951050"/>
          </a:xfrm>
          <a:prstGeom prst="rect">
            <a:avLst/>
          </a:prstGeom>
        </p:spPr>
      </p:pic>
      <p:pic>
        <p:nvPicPr>
          <p:cNvPr id="4" name="Slika 4" descr="250px-Carnaval_Venise_4.jpg">
            <a:extLst>
              <a:ext uri="{FF2B5EF4-FFF2-40B4-BE49-F238E27FC236}">
                <a16:creationId xmlns:a16="http://schemas.microsoft.com/office/drawing/2014/main" id="{00248E7E-6286-43AA-9B23-D7A9A3D6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1520521"/>
            <a:ext cx="2986862" cy="2082800"/>
          </a:xfrm>
          <a:prstGeom prst="rect">
            <a:avLst/>
          </a:prstGeom>
        </p:spPr>
      </p:pic>
      <p:pic>
        <p:nvPicPr>
          <p:cNvPr id="6" name="Slika 6" descr="maska_lavra_h_volto.jpg">
            <a:extLst>
              <a:ext uri="{FF2B5EF4-FFF2-40B4-BE49-F238E27FC236}">
                <a16:creationId xmlns:a16="http://schemas.microsoft.com/office/drawing/2014/main" id="{4901FFA2-D43F-4C1D-9EB6-C20BAB748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91766"/>
            <a:ext cx="2743200" cy="2111859"/>
          </a:xfrm>
          <a:prstGeom prst="rect">
            <a:avLst/>
          </a:prstGeom>
        </p:spPr>
      </p:pic>
      <p:pic>
        <p:nvPicPr>
          <p:cNvPr id="10" name="Slika 10" descr="377916_maska_karnaval_veneciya_perya_1680x1050_www.Gde-Fon.com.jpg">
            <a:extLst>
              <a:ext uri="{FF2B5EF4-FFF2-40B4-BE49-F238E27FC236}">
                <a16:creationId xmlns:a16="http://schemas.microsoft.com/office/drawing/2014/main" id="{C4EF8999-719E-4768-9759-613C16D85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525" y="4211667"/>
            <a:ext cx="2743200" cy="1960103"/>
          </a:xfrm>
          <a:prstGeom prst="rect">
            <a:avLst/>
          </a:prstGeom>
        </p:spPr>
      </p:pic>
      <p:pic>
        <p:nvPicPr>
          <p:cNvPr id="12" name="Slika 12" descr="venecijanska maska.jpg">
            <a:extLst>
              <a:ext uri="{FF2B5EF4-FFF2-40B4-BE49-F238E27FC236}">
                <a16:creationId xmlns:a16="http://schemas.microsoft.com/office/drawing/2014/main" id="{BD40ABDD-5D56-4459-AEA3-570F34263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025" y="4171950"/>
            <a:ext cx="2826878" cy="1960562"/>
          </a:xfrm>
          <a:prstGeom prst="rect">
            <a:avLst/>
          </a:prstGeom>
        </p:spPr>
      </p:pic>
      <p:pic>
        <p:nvPicPr>
          <p:cNvPr id="14" name="Slika 14" descr="220px-Venice_Carnival_-_Masked_Lovers_(2010).jpg">
            <a:extLst>
              <a:ext uri="{FF2B5EF4-FFF2-40B4-BE49-F238E27FC236}">
                <a16:creationId xmlns:a16="http://schemas.microsoft.com/office/drawing/2014/main" id="{897A5F69-5645-4D07-8CDD-0EED991C1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497" y="1390650"/>
            <a:ext cx="2530028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7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5A56C0-96FC-4D08-9FD7-F4446099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1514475"/>
            <a:ext cx="8610600" cy="1293028"/>
          </a:xfrm>
        </p:spPr>
        <p:txBody>
          <a:bodyPr>
            <a:normAutofit/>
          </a:bodyPr>
          <a:lstStyle/>
          <a:p>
            <a:r>
              <a:rPr lang="sr-Latn-RS" sz="6600" dirty="0"/>
              <a:t>Hvala na pažnji!</a:t>
            </a:r>
          </a:p>
        </p:txBody>
      </p:sp>
      <p:pic>
        <p:nvPicPr>
          <p:cNvPr id="3" name="Slika 3" descr="maske 9.jpg">
            <a:extLst>
              <a:ext uri="{FF2B5EF4-FFF2-40B4-BE49-F238E27FC236}">
                <a16:creationId xmlns:a16="http://schemas.microsoft.com/office/drawing/2014/main" id="{27CA4466-5207-45CF-BA95-8CB98D57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16" y="3162300"/>
            <a:ext cx="3601173" cy="286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C6F7D1-DCBB-44E4-AF2F-2359B872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13" y="419100"/>
            <a:ext cx="8610600" cy="1293028"/>
          </a:xfrm>
        </p:spPr>
        <p:txBody>
          <a:bodyPr/>
          <a:lstStyle/>
          <a:p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A619A38-B995-4339-95C5-16E0A5DF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925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z="2800" dirty="0"/>
              <a:t>Karneval u Veneciji je manifestacija koja se organizuje jednom godišnje (januar-februar).</a:t>
            </a:r>
          </a:p>
          <a:p>
            <a:r>
              <a:rPr lang="sr-Latn-RS" sz="2800" dirty="0"/>
              <a:t>Početak i kraj karnevala su direktno vezani za crkveni kalendar Katoličke crkve, odnosno zavise od dana na koji će pasti Uskrs.</a:t>
            </a:r>
          </a:p>
          <a:p>
            <a:r>
              <a:rPr lang="sr-Latn-RS" sz="2800" dirty="0"/>
              <a:t>Karneval se završava svake godine na katolički praznik </a:t>
            </a:r>
            <a:r>
              <a:rPr lang="sr-Latn-RS" sz="2800" dirty="0" err="1"/>
              <a:t>Martedi</a:t>
            </a:r>
            <a:r>
              <a:rPr lang="sr-Latn-RS" sz="2800" dirty="0"/>
              <a:t> </a:t>
            </a:r>
            <a:r>
              <a:rPr lang="sr-Latn-RS" sz="2800" dirty="0" err="1"/>
              <a:t>Grasso</a:t>
            </a:r>
            <a:r>
              <a:rPr lang="sr-Latn-RS" sz="2800" dirty="0"/>
              <a:t>, 40 dana pre Uskrsa.</a:t>
            </a:r>
          </a:p>
        </p:txBody>
      </p:sp>
      <p:pic>
        <p:nvPicPr>
          <p:cNvPr id="7" name="Slika 7" descr="KARNEVAL.jpg">
            <a:extLst>
              <a:ext uri="{FF2B5EF4-FFF2-40B4-BE49-F238E27FC236}">
                <a16:creationId xmlns:a16="http://schemas.microsoft.com/office/drawing/2014/main" id="{185B2A78-57E8-4DCA-8862-AB77A1C8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4209152"/>
            <a:ext cx="4575175" cy="22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D642FE-29C1-4E03-AC1B-72D09926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400050"/>
            <a:ext cx="10575426" cy="1293812"/>
          </a:xfrm>
        </p:spPr>
        <p:txBody>
          <a:bodyPr>
            <a:normAutofit/>
          </a:bodyPr>
          <a:lstStyle/>
          <a:p>
            <a:r>
              <a:rPr lang="sr-Latn-RS" dirty="0"/>
              <a:t>Slike sa </a:t>
            </a:r>
            <a:r>
              <a:rPr lang="sr-Latn-RS" dirty="0" err="1"/>
              <a:t>prošlogodišnJih</a:t>
            </a:r>
            <a:r>
              <a:rPr lang="sr-Latn-RS" dirty="0"/>
              <a:t> karnevala</a:t>
            </a:r>
          </a:p>
        </p:txBody>
      </p:sp>
      <p:pic>
        <p:nvPicPr>
          <p:cNvPr id="3" name="Slika 3" descr="karneval-venecija-wanderlust-wuwu-magazine-4.jpg">
            <a:extLst>
              <a:ext uri="{FF2B5EF4-FFF2-40B4-BE49-F238E27FC236}">
                <a16:creationId xmlns:a16="http://schemas.microsoft.com/office/drawing/2014/main" id="{89E7A049-F0D7-460B-BB51-995CC26D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545206"/>
            <a:ext cx="3575050" cy="2131080"/>
          </a:xfrm>
          <a:prstGeom prst="rect">
            <a:avLst/>
          </a:prstGeom>
        </p:spPr>
      </p:pic>
      <p:pic>
        <p:nvPicPr>
          <p:cNvPr id="7" name="Slika 7" descr="kupime_karneval_venecija_home_105230.jpg_142631.jpg">
            <a:extLst>
              <a:ext uri="{FF2B5EF4-FFF2-40B4-BE49-F238E27FC236}">
                <a16:creationId xmlns:a16="http://schemas.microsoft.com/office/drawing/2014/main" id="{F1D3CE8B-C99F-4982-BA05-6953A50F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1" y="2012650"/>
            <a:ext cx="3612389" cy="1825625"/>
          </a:xfrm>
          <a:prstGeom prst="rect">
            <a:avLst/>
          </a:prstGeom>
        </p:spPr>
      </p:pic>
      <p:pic>
        <p:nvPicPr>
          <p:cNvPr id="9" name="Slika 9" descr="masks-1879572_1920.jpg">
            <a:extLst>
              <a:ext uri="{FF2B5EF4-FFF2-40B4-BE49-F238E27FC236}">
                <a16:creationId xmlns:a16="http://schemas.microsoft.com/office/drawing/2014/main" id="{FA624ACE-F8C2-4641-A5D0-15891459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768235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1" descr="Venecijanska-regata.jpg">
            <a:extLst>
              <a:ext uri="{FF2B5EF4-FFF2-40B4-BE49-F238E27FC236}">
                <a16:creationId xmlns:a16="http://schemas.microsoft.com/office/drawing/2014/main" id="{F836CD0F-6A39-430A-BC6D-785940D3A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25" y="4236648"/>
            <a:ext cx="3347761" cy="2025650"/>
          </a:xfrm>
          <a:prstGeom prst="rect">
            <a:avLst/>
          </a:prstGeom>
        </p:spPr>
      </p:pic>
      <p:pic>
        <p:nvPicPr>
          <p:cNvPr id="13" name="Slika 13" descr="Karneval_u_Veneciji___izlet_s_prijevozom (1).jpg">
            <a:extLst>
              <a:ext uri="{FF2B5EF4-FFF2-40B4-BE49-F238E27FC236}">
                <a16:creationId xmlns:a16="http://schemas.microsoft.com/office/drawing/2014/main" id="{36036B35-133A-4A4E-A30C-AA2B3117A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094" y="4552950"/>
            <a:ext cx="3216275" cy="1703217"/>
          </a:xfrm>
          <a:prstGeom prst="rect">
            <a:avLst/>
          </a:prstGeom>
        </p:spPr>
      </p:pic>
      <p:pic>
        <p:nvPicPr>
          <p:cNvPr id="17" name="Slika 17" descr="masks-1861468_960_720.jpg">
            <a:extLst>
              <a:ext uri="{FF2B5EF4-FFF2-40B4-BE49-F238E27FC236}">
                <a16:creationId xmlns:a16="http://schemas.microsoft.com/office/drawing/2014/main" id="{AD4AC01E-5B6C-4ED1-81CC-0B1EEE430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" y="4215082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EE5C52-EEF9-42A5-B149-CFFF3D73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419100"/>
            <a:ext cx="8610600" cy="1293028"/>
          </a:xfrm>
        </p:spPr>
        <p:txBody>
          <a:bodyPr>
            <a:normAutofit/>
          </a:bodyPr>
          <a:lstStyle/>
          <a:p>
            <a:r>
              <a:rPr lang="sr-Latn-RS" sz="4800" dirty="0"/>
              <a:t>program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0F203E5A-8351-4F6C-B40C-E37E1F2F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09831"/>
            <a:ext cx="10820400" cy="49116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 sz="2800" dirty="0"/>
              <a:t>Karneval u Veneciji svake godine ima drugačiju temu.</a:t>
            </a:r>
          </a:p>
          <a:p>
            <a:r>
              <a:rPr lang="sr-Latn-RS" sz="2800" dirty="0"/>
              <a:t>Otpočinje ceremonijom otvaranja, zatim slede povorka Marija (dvanaest mladih venecijanskih devojaka), iščekivanje anđela i let anđela, iščekivanje orla i let orla.</a:t>
            </a:r>
          </a:p>
          <a:p>
            <a:r>
              <a:rPr lang="sr-Latn-RS" sz="2800" dirty="0"/>
              <a:t>Poslednjeg dana karnevala održava se ceremonija zatvaranja na Trgu Svetog Marka, pri čemu se kruniše Marija, jedna od devojaka koja je pobedila na </a:t>
            </a:r>
            <a:r>
              <a:rPr lang="sr-Latn-RS" sz="2800" dirty="0" err="1"/>
              <a:t>tamičenju</a:t>
            </a:r>
            <a:r>
              <a:rPr lang="sr-Latn-RS" sz="2800" dirty="0"/>
              <a:t> za najlepšu Mariju trenutnog izdanja karnevala.</a:t>
            </a:r>
          </a:p>
          <a:p>
            <a:r>
              <a:rPr lang="sr-Latn-RS" sz="2800" dirty="0"/>
              <a:t>Mlečani tada pale lutke i teraju zle duhove iz grada, a slavi se duboko u noć. Zvonima se oglašava kraj karnevala i tada zvanično počinje post.</a:t>
            </a:r>
          </a:p>
        </p:txBody>
      </p:sp>
    </p:spTree>
    <p:extLst>
      <p:ext uri="{BB962C8B-B14F-4D97-AF65-F5344CB8AC3E}">
        <p14:creationId xmlns:p14="http://schemas.microsoft.com/office/powerpoint/2010/main" val="318924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0C387-6CFE-4D0F-99E1-F06378A2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47725"/>
            <a:ext cx="6873240" cy="1600200"/>
          </a:xfrm>
        </p:spPr>
        <p:txBody>
          <a:bodyPr>
            <a:normAutofit/>
          </a:bodyPr>
          <a:lstStyle/>
          <a:p>
            <a:r>
              <a:rPr lang="sr-Latn-RS" sz="4000" dirty="0"/>
              <a:t>Kratak pregled programa karnevala</a:t>
            </a:r>
          </a:p>
        </p:txBody>
      </p:sp>
      <p:pic>
        <p:nvPicPr>
          <p:cNvPr id="5" name="Slika 5" descr="Karneval-u-Veneciji-3-e1389608933890.jpg">
            <a:extLst>
              <a:ext uri="{FF2B5EF4-FFF2-40B4-BE49-F238E27FC236}">
                <a16:creationId xmlns:a16="http://schemas.microsoft.com/office/drawing/2014/main" id="{EC8D40B7-BE47-47FC-9052-2CF68F7859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000" r="25000"/>
          <a:stretch/>
        </p:blipFill>
        <p:spPr>
          <a:prstGeom prst="rect">
            <a:avLst/>
          </a:prstGeom>
        </p:spPr>
      </p:pic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4205B0D1-A5BB-4944-8776-8E0B03A9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714625"/>
            <a:ext cx="6873240" cy="30944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r>
              <a:rPr lang="sr-Latn-RS" sz="3200" dirty="0"/>
              <a:t>Bal pod </a:t>
            </a:r>
            <a:r>
              <a:rPr lang="sr-Latn-RS" sz="3200" dirty="0" err="1"/>
              <a:t>maskama</a:t>
            </a:r>
            <a:r>
              <a:rPr lang="sr-Latn-RS" sz="3200" dirty="0"/>
              <a:t> </a:t>
            </a: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sr-Latn-RS" sz="3200" dirty="0"/>
              <a:t>Let anđela</a:t>
            </a: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sr-Latn-RS" sz="3200" dirty="0"/>
              <a:t>Smotra gondola</a:t>
            </a: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sr-Latn-RS" sz="3200" dirty="0"/>
              <a:t>Koncerti i izložbe</a:t>
            </a: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sr-Latn-RS" sz="3200" dirty="0"/>
              <a:t>Izbor kraljice karnevala </a:t>
            </a: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12731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A2E77F-BECE-4BF4-90C9-3F31CD04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0" y="438150"/>
            <a:ext cx="8610600" cy="1293028"/>
          </a:xfrm>
        </p:spPr>
        <p:txBody>
          <a:bodyPr>
            <a:normAutofit/>
          </a:bodyPr>
          <a:lstStyle/>
          <a:p>
            <a:r>
              <a:rPr lang="sr-Latn-RS" sz="4800" dirty="0"/>
              <a:t>Mesto održavanja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1A1943A-5FCE-4B0D-BE8B-6B2430FC4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9075"/>
            <a:ext cx="10820400" cy="4629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r-Latn-RS" sz="2800" dirty="0"/>
              <a:t>Dešavanja se održavaju širom Venecije na otvorenom i zatvorenom.</a:t>
            </a:r>
          </a:p>
          <a:p>
            <a:pPr marL="0" indent="0">
              <a:buNone/>
            </a:pPr>
            <a:r>
              <a:rPr lang="sr-Latn-RS" sz="2800" dirty="0"/>
              <a:t>Održavaju se na trgovima, na velikom broju kanala, sporednih ulica, na mostovima, a posetioce zabavljaju svirači, akrobate, mađioničari.</a:t>
            </a:r>
          </a:p>
          <a:p>
            <a:pPr marL="0" indent="0">
              <a:buNone/>
            </a:pPr>
            <a:r>
              <a:rPr lang="sr-Latn-RS" sz="2800" dirty="0"/>
              <a:t>Takođe se mnoge stavke programa, poput izložbi i koncerata tokom karnevala, održavaju u palatama, crkvama i muzejima.</a:t>
            </a:r>
          </a:p>
          <a:p>
            <a:pPr marL="0" indent="0">
              <a:buNone/>
            </a:pPr>
            <a:r>
              <a:rPr lang="sr-Latn-RS" sz="2800" dirty="0"/>
              <a:t>Organizuju se i raskošni balovi u nekim palatama.</a:t>
            </a:r>
          </a:p>
          <a:p>
            <a:pPr marL="0" indent="0">
              <a:buNone/>
            </a:pPr>
            <a:r>
              <a:rPr lang="sr-Latn-RS" sz="2800" dirty="0"/>
              <a:t>Centralna dešavanja su na Trgu Svetog Marka.</a:t>
            </a:r>
          </a:p>
        </p:txBody>
      </p:sp>
      <p:pic>
        <p:nvPicPr>
          <p:cNvPr id="4" name="Slika 4" descr="venecija-karneval-2.jpg">
            <a:extLst>
              <a:ext uri="{FF2B5EF4-FFF2-40B4-BE49-F238E27FC236}">
                <a16:creationId xmlns:a16="http://schemas.microsoft.com/office/drawing/2014/main" id="{DFF5FBE8-C03F-4C44-9019-3C011EE11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329" y="4791075"/>
            <a:ext cx="2822947" cy="17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2E220-FA4F-4858-9024-8DCF1C2B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381000"/>
            <a:ext cx="8610600" cy="1293028"/>
          </a:xfrm>
        </p:spPr>
        <p:txBody>
          <a:bodyPr>
            <a:normAutofit/>
          </a:bodyPr>
          <a:lstStyle/>
          <a:p>
            <a:r>
              <a:rPr lang="sr-Latn-RS" sz="4400" dirty="0"/>
              <a:t>maske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B0DDB8E-2F17-4B88-86DE-DAA7291A6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638300"/>
            <a:ext cx="10820400" cy="4930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sz="2800" dirty="0"/>
              <a:t>Maske su vezane za Venecijance i imaju značaj za kulturu i istoriju Venecije.</a:t>
            </a:r>
          </a:p>
          <a:p>
            <a:r>
              <a:rPr lang="sr-Latn-RS" sz="2800" dirty="0"/>
              <a:t> Pod </a:t>
            </a:r>
            <a:r>
              <a:rPr lang="sr-Latn-RS" sz="2800" dirty="0" err="1"/>
              <a:t>maskama</a:t>
            </a:r>
            <a:r>
              <a:rPr lang="sr-Latn-RS" sz="2800" dirty="0"/>
              <a:t> je svako bio neprepoznatljiv i sakriven, pa je to omogućavalo slobodnije ponašanje, beg od sadašnjosti, skrivanje društvenih položaja u prošlosti, ali i uživanje u porocima.</a:t>
            </a:r>
          </a:p>
        </p:txBody>
      </p:sp>
      <p:pic>
        <p:nvPicPr>
          <p:cNvPr id="4" name="Slika 4" descr="venecija-karnevalska-maska.jpg">
            <a:extLst>
              <a:ext uri="{FF2B5EF4-FFF2-40B4-BE49-F238E27FC236}">
                <a16:creationId xmlns:a16="http://schemas.microsoft.com/office/drawing/2014/main" id="{29167E6C-F926-4484-8A33-74E24773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248150"/>
            <a:ext cx="3668713" cy="2221240"/>
          </a:xfrm>
          <a:prstGeom prst="rect">
            <a:avLst/>
          </a:prstGeom>
        </p:spPr>
      </p:pic>
      <p:pic>
        <p:nvPicPr>
          <p:cNvPr id="6" name="Slika 6" descr="karneval u veneciji.jpg">
            <a:extLst>
              <a:ext uri="{FF2B5EF4-FFF2-40B4-BE49-F238E27FC236}">
                <a16:creationId xmlns:a16="http://schemas.microsoft.com/office/drawing/2014/main" id="{DA0C4643-00F4-4903-9954-951C6B39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4248150"/>
            <a:ext cx="2743200" cy="2189962"/>
          </a:xfrm>
          <a:prstGeom prst="rect">
            <a:avLst/>
          </a:prstGeom>
        </p:spPr>
      </p:pic>
      <p:pic>
        <p:nvPicPr>
          <p:cNvPr id="8" name="Slika 8" descr="celebrate-the-venetian-carnival-at-veneta-this-february.jpg">
            <a:extLst>
              <a:ext uri="{FF2B5EF4-FFF2-40B4-BE49-F238E27FC236}">
                <a16:creationId xmlns:a16="http://schemas.microsoft.com/office/drawing/2014/main" id="{51C965E9-D235-4CAC-84F6-1E1266C39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25" y="4162425"/>
            <a:ext cx="3177728" cy="22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5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55F87-EB6B-4CB0-9193-475653D1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13" y="514350"/>
            <a:ext cx="8610600" cy="1293028"/>
          </a:xfrm>
        </p:spPr>
        <p:txBody>
          <a:bodyPr>
            <a:normAutofit/>
          </a:bodyPr>
          <a:lstStyle/>
          <a:p>
            <a:r>
              <a:rPr lang="sr-Latn-RS" sz="4400" dirty="0"/>
              <a:t>Izrada maski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53914AA3-095F-49C9-AECE-FA4B95CE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1752600"/>
            <a:ext cx="108204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Latn-RS" sz="2800" dirty="0"/>
              <a:t>Smatralo se da su maske izrađivali sami venecijanski majstori koji su bili cenjeni umetnici sa velikim ugledom u društvu.</a:t>
            </a:r>
          </a:p>
          <a:p>
            <a:pPr marL="0" indent="0">
              <a:buNone/>
            </a:pPr>
            <a:r>
              <a:rPr lang="sr-Latn-RS" sz="2800" dirty="0"/>
              <a:t>Maske se izrađuju od različitih materijala, papira ili kože. </a:t>
            </a:r>
          </a:p>
          <a:p>
            <a:pPr marL="0" indent="0">
              <a:buNone/>
            </a:pPr>
            <a:r>
              <a:rPr lang="sr-Latn-RS" sz="2800" dirty="0"/>
              <a:t>Mogu biti ukrašene gipsanim detaljima sa pozlatom, dragim i poludragim kamenjem, kao i da budu ručno oslikane.</a:t>
            </a:r>
          </a:p>
        </p:txBody>
      </p:sp>
      <p:pic>
        <p:nvPicPr>
          <p:cNvPr id="6" name="Slika 6" descr="Karneval_u_Veneciji___izlet_s_prijevozom.jpg">
            <a:extLst>
              <a:ext uri="{FF2B5EF4-FFF2-40B4-BE49-F238E27FC236}">
                <a16:creationId xmlns:a16="http://schemas.microsoft.com/office/drawing/2014/main" id="{D0087DF5-43E1-487B-B4D7-1AE0F7B6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8" y="4252823"/>
            <a:ext cx="3971216" cy="2174875"/>
          </a:xfrm>
          <a:prstGeom prst="rect">
            <a:avLst/>
          </a:prstGeom>
        </p:spPr>
      </p:pic>
      <p:pic>
        <p:nvPicPr>
          <p:cNvPr id="14" name="Slika 14" descr="images.jpg">
            <a:extLst>
              <a:ext uri="{FF2B5EF4-FFF2-40B4-BE49-F238E27FC236}">
                <a16:creationId xmlns:a16="http://schemas.microsoft.com/office/drawing/2014/main" id="{76CF2B25-66F8-4CA4-9251-7E673D19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312" y="4267200"/>
            <a:ext cx="3678238" cy="21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8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3FCA19-6E11-4137-B81E-2E81F559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25" y="114300"/>
            <a:ext cx="8610600" cy="1293028"/>
          </a:xfrm>
        </p:spPr>
        <p:txBody>
          <a:bodyPr>
            <a:normAutofit/>
          </a:bodyPr>
          <a:lstStyle/>
          <a:p>
            <a:r>
              <a:rPr lang="sr-Latn-RS" sz="4400" dirty="0"/>
              <a:t>Vrste maski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DB2F51C-34CC-4A60-822C-5E2B1869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3500"/>
            <a:ext cx="10820400" cy="52336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sr-Latn-RS" sz="2400" b="1" dirty="0">
                <a:solidFill>
                  <a:srgbClr val="FF0000"/>
                </a:solidFill>
              </a:rPr>
              <a:t>BAUTA</a:t>
            </a:r>
            <a:r>
              <a:rPr lang="sr-Latn-RS" sz="2400" dirty="0"/>
              <a:t>- je najpopularnija venecijanska maska. Prekriva gornji deo lica do obraza, tako da osoba koja je nosi može nesmetano da razgovara, jede i pije.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sr-Latn-RS" sz="2400" b="1" dirty="0">
                <a:solidFill>
                  <a:srgbClr val="FF0000"/>
                </a:solidFill>
              </a:rPr>
              <a:t>KOLUMBINA</a:t>
            </a:r>
            <a:r>
              <a:rPr lang="sr-Latn-RS" sz="2400" dirty="0"/>
              <a:t>- prekriva samo oči, nos i gornji deo obraza. Nju su isključivo u prošlosti nosile samo žene, ali u današnje vreme nose i muškarci. Ukrašavane su zlatom, srebrom, različitim kristalima i kožom.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sr-Latn-RS" sz="2400" b="1" dirty="0">
                <a:solidFill>
                  <a:srgbClr val="FF0000"/>
                </a:solidFill>
              </a:rPr>
              <a:t>MORETA</a:t>
            </a:r>
            <a:r>
              <a:rPr lang="sr-Latn-RS" sz="2400" dirty="0"/>
              <a:t>- je ženska maska ovalnog oblika. Bila je često sa baršunom i velom. Osobe koje su je nosile nisu mogle da govore, postojali su samo otvori za oči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sr-Latn-RS" sz="2400" b="1" dirty="0">
                <a:solidFill>
                  <a:srgbClr val="FF0000"/>
                </a:solidFill>
              </a:rPr>
              <a:t>MASKA SA BELIM KLJUNOM</a:t>
            </a:r>
            <a:r>
              <a:rPr lang="sr-Latn-RS" sz="2400" dirty="0"/>
              <a:t>- prvobitno se koristila kao prevencija zaraznih bolesti, a kasnije kao karnevalska maska.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sr-Latn-RS" sz="2400" b="1" dirty="0">
                <a:solidFill>
                  <a:srgbClr val="FF0000"/>
                </a:solidFill>
              </a:rPr>
              <a:t>LARVA ILI VOLTO MASKA</a:t>
            </a:r>
            <a:r>
              <a:rPr lang="sr-Latn-RS" sz="2400" dirty="0"/>
              <a:t>- najčešće je bele boje i nosi se uz </a:t>
            </a:r>
            <a:r>
              <a:rPr lang="sr-Latn-RS" sz="2400" dirty="0" err="1"/>
              <a:t>trorubi</a:t>
            </a:r>
            <a:r>
              <a:rPr lang="sr-Latn-RS" sz="2400" dirty="0"/>
              <a:t> šešir i plašt. Napravljena je od voska i čuva lice tako da osoba ne može da se prepozna.</a:t>
            </a:r>
          </a:p>
        </p:txBody>
      </p:sp>
    </p:spTree>
    <p:extLst>
      <p:ext uri="{BB962C8B-B14F-4D97-AF65-F5344CB8AC3E}">
        <p14:creationId xmlns:p14="http://schemas.microsoft.com/office/powerpoint/2010/main" val="6669749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0</TotalTime>
  <Words>0</Words>
  <Application>Microsoft Office PowerPoint</Application>
  <PresentationFormat>Široki ekran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Vapor Trail</vt:lpstr>
      <vt:lpstr>KARNEVAL U VENECIJI</vt:lpstr>
      <vt:lpstr>PowerPoint prezentacija</vt:lpstr>
      <vt:lpstr>Slike sa prošlogodišnJih karnevala</vt:lpstr>
      <vt:lpstr>program</vt:lpstr>
      <vt:lpstr>Kratak pregled programa karnevala</vt:lpstr>
      <vt:lpstr>Mesto održavanja</vt:lpstr>
      <vt:lpstr>maske</vt:lpstr>
      <vt:lpstr>Izrada maski</vt:lpstr>
      <vt:lpstr>Vrste maski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7</cp:revision>
  <dcterms:created xsi:type="dcterms:W3CDTF">2013-07-15T20:26:09Z</dcterms:created>
  <dcterms:modified xsi:type="dcterms:W3CDTF">2018-11-15T10:26:36Z</dcterms:modified>
</cp:coreProperties>
</file>